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601200" cy="12801600" type="A3"/>
  <p:notesSz cx="6805613" cy="9939338"/>
  <p:defaultTextStyle>
    <a:defPPr>
      <a:defRPr lang="en-US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139" autoAdjust="0"/>
  </p:normalViewPr>
  <p:slideViewPr>
    <p:cSldViewPr>
      <p:cViewPr varScale="1">
        <p:scale>
          <a:sx n="49" d="100"/>
          <a:sy n="49" d="100"/>
        </p:scale>
        <p:origin x="2532" y="54"/>
      </p:cViewPr>
      <p:guideLst>
        <p:guide orient="horz" pos="4032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8990" cy="497461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2"/>
            <a:ext cx="2950077" cy="497461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r">
              <a:defRPr sz="800"/>
            </a:lvl1pPr>
          </a:lstStyle>
          <a:p>
            <a:fld id="{8B24DBDD-0080-45C9-9CC4-9D0CDBE48A35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40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4" tIns="31492" rIns="62984" bIns="314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53" y="4720941"/>
            <a:ext cx="5444708" cy="4472757"/>
          </a:xfrm>
          <a:prstGeom prst="rect">
            <a:avLst/>
          </a:prstGeom>
        </p:spPr>
        <p:txBody>
          <a:bodyPr vert="horz" lIns="62984" tIns="31492" rIns="62984" bIns="314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781"/>
            <a:ext cx="2948990" cy="496363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781"/>
            <a:ext cx="2950077" cy="496363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r">
              <a:defRPr sz="800"/>
            </a:lvl1pPr>
          </a:lstStyle>
          <a:p>
            <a:fld id="{204CB0CB-480E-47A9-B38B-E2B56927B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5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7"/>
            <a:ext cx="8161020" cy="274404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512660"/>
            <a:ext cx="2160270" cy="109228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512660"/>
            <a:ext cx="6320790" cy="1092284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3"/>
            <a:ext cx="8161020" cy="2542540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6"/>
            <a:ext cx="8161020" cy="2800348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" y="2987043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0610" y="2987043"/>
            <a:ext cx="4240530" cy="844846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865544"/>
            <a:ext cx="4242197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4059766"/>
            <a:ext cx="4242197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9" y="2865544"/>
            <a:ext cx="4243863" cy="119422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9" y="4059766"/>
            <a:ext cx="4243863" cy="73757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2" y="509695"/>
            <a:ext cx="3158729" cy="21691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4" y="509694"/>
            <a:ext cx="5367338" cy="10925812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2" y="2678854"/>
            <a:ext cx="3158729" cy="8756651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2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6"/>
            <a:ext cx="5760720" cy="768096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7"/>
            <a:ext cx="8641080" cy="21336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9"/>
            <a:ext cx="2240280" cy="681566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9"/>
            <a:ext cx="3040380" cy="681566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9"/>
            <a:ext cx="2240280" cy="681566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0B742-1DE6-43D5-BF78-E28E0A2BC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4B26CC15-847F-4E1C-96D0-3833522AA0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2" b="2145"/>
          <a:stretch/>
        </p:blipFill>
        <p:spPr bwMode="auto">
          <a:xfrm>
            <a:off x="114300" y="66605"/>
            <a:ext cx="9372600" cy="1266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38F897B-F7F2-4B94-AD71-7AE42A3146A8}"/>
              </a:ext>
            </a:extLst>
          </p:cNvPr>
          <p:cNvSpPr txBox="1"/>
          <p:nvPr/>
        </p:nvSpPr>
        <p:spPr>
          <a:xfrm>
            <a:off x="914400" y="1981200"/>
            <a:ext cx="7772400" cy="946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Tempus Sans ITC" panose="04020404030D07020202" pitchFamily="82" charset="0"/>
                <a:ea typeface="+mj-ea"/>
                <a:cs typeface="+mj-cs"/>
              </a:rPr>
              <a:t>法国五月美食荟</a:t>
            </a:r>
            <a:endParaRPr lang="en-US" altLang="zh-CN" sz="2800" b="1" dirty="0">
              <a:latin typeface="Tempus Sans ITC" panose="04020404030D07020202" pitchFamily="82" charset="0"/>
              <a:ea typeface="+mj-ea"/>
              <a:cs typeface="+mj-cs"/>
            </a:endParaRPr>
          </a:p>
          <a:p>
            <a:pPr algn="ctr"/>
            <a:r>
              <a:rPr lang="en-US" sz="2800" b="1" dirty="0">
                <a:latin typeface="Tempus Sans ITC" panose="04020404030D07020202" pitchFamily="82" charset="0"/>
                <a:ea typeface="+mj-ea"/>
                <a:cs typeface="+mj-cs"/>
              </a:rPr>
              <a:t>French </a:t>
            </a:r>
            <a:r>
              <a:rPr lang="en-US" sz="2800" b="1" dirty="0" err="1">
                <a:latin typeface="Tempus Sans ITC" panose="04020404030D07020202" pitchFamily="82" charset="0"/>
                <a:ea typeface="+mj-ea"/>
                <a:cs typeface="+mj-cs"/>
              </a:rPr>
              <a:t>GourMay</a:t>
            </a:r>
            <a:endParaRPr lang="en-US" sz="2800" b="1" dirty="0">
              <a:latin typeface="Tempus Sans ITC" panose="04020404030D07020202" pitchFamily="82" charset="0"/>
              <a:ea typeface="+mj-ea"/>
              <a:cs typeface="+mj-cs"/>
            </a:endParaRPr>
          </a:p>
          <a:p>
            <a:pPr algn="ctr"/>
            <a:endParaRPr lang="en-US" sz="9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zh-CN" altLang="en-US" sz="2000" b="1" dirty="0">
                <a:latin typeface="Tempus Sans ITC" panose="04020404030D07020202" pitchFamily="82" charset="0"/>
              </a:rPr>
              <a:t>前菜 </a:t>
            </a:r>
            <a:r>
              <a:rPr lang="en-US" sz="2000" b="1" dirty="0">
                <a:latin typeface="Tempus Sans ITC" panose="04020404030D07020202" pitchFamily="82" charset="0"/>
              </a:rPr>
              <a:t>Appetizer</a:t>
            </a:r>
          </a:p>
          <a:p>
            <a:pPr algn="ctr" defTabSz="457200"/>
            <a:r>
              <a:rPr lang="zh-CN" altLang="en-US" sz="2000" dirty="0">
                <a:latin typeface="Tempus Sans ITC" panose="04020404030D07020202" pitchFamily="82" charset="0"/>
              </a:rPr>
              <a:t>经典牛肉塔塔</a:t>
            </a:r>
            <a:endParaRPr lang="en-US" altLang="zh-CN" sz="20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2000" dirty="0">
                <a:latin typeface="Tempus Sans ITC" panose="04020404030D07020202" pitchFamily="82" charset="0"/>
              </a:rPr>
              <a:t>Classic Beef Tartare</a:t>
            </a:r>
          </a:p>
          <a:p>
            <a:pPr algn="ctr" defTabSz="457200"/>
            <a:r>
              <a:rPr lang="zh-CN" altLang="en-US" sz="1400" dirty="0">
                <a:latin typeface="Tempus Sans ITC" panose="04020404030D07020202" pitchFamily="82" charset="0"/>
              </a:rPr>
              <a:t>澳洲西冷牛</a:t>
            </a:r>
            <a:r>
              <a:rPr lang="en-US" altLang="zh-CN" sz="1400" dirty="0">
                <a:latin typeface="Tempus Sans ITC" panose="04020404030D07020202" pitchFamily="82" charset="0"/>
              </a:rPr>
              <a:t>, </a:t>
            </a:r>
            <a:r>
              <a:rPr lang="zh-CN" altLang="en-US" sz="1400" dirty="0">
                <a:latin typeface="Tempus Sans ITC" panose="04020404030D07020202" pitchFamily="82" charset="0"/>
              </a:rPr>
              <a:t>日本无菌蛋黄</a:t>
            </a:r>
            <a:r>
              <a:rPr lang="en-US" altLang="zh-CN" sz="1400" dirty="0">
                <a:latin typeface="Tempus Sans ITC" panose="04020404030D07020202" pitchFamily="82" charset="0"/>
              </a:rPr>
              <a:t>, </a:t>
            </a:r>
            <a:r>
              <a:rPr lang="zh-CN" altLang="en-US" sz="1400" dirty="0">
                <a:latin typeface="Tempus Sans ITC" panose="04020404030D07020202" pitchFamily="82" charset="0"/>
              </a:rPr>
              <a:t>洋葱</a:t>
            </a:r>
            <a:r>
              <a:rPr lang="en-US" altLang="zh-CN" sz="1400" dirty="0">
                <a:latin typeface="Tempus Sans ITC" panose="04020404030D07020202" pitchFamily="82" charset="0"/>
              </a:rPr>
              <a:t>, </a:t>
            </a:r>
            <a:r>
              <a:rPr lang="zh-CN" altLang="en-US" sz="1400" dirty="0">
                <a:latin typeface="Tempus Sans ITC" panose="04020404030D07020202" pitchFamily="82" charset="0"/>
              </a:rPr>
              <a:t>蛋黄酱</a:t>
            </a:r>
            <a:r>
              <a:rPr lang="en-US" altLang="zh-CN" sz="1400" dirty="0">
                <a:latin typeface="Tempus Sans ITC" panose="04020404030D07020202" pitchFamily="82" charset="0"/>
              </a:rPr>
              <a:t>, </a:t>
            </a:r>
            <a:r>
              <a:rPr lang="zh-CN" altLang="en-US" sz="1400" dirty="0">
                <a:latin typeface="Tempus Sans ITC" panose="04020404030D07020202" pitchFamily="82" charset="0"/>
              </a:rPr>
              <a:t>迷你法棍</a:t>
            </a:r>
            <a:endParaRPr lang="en-US" altLang="zh-CN" sz="14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1400" dirty="0">
                <a:latin typeface="Tempus Sans ITC" panose="04020404030D07020202" pitchFamily="82" charset="0"/>
              </a:rPr>
              <a:t>Australian Sirloin Beef, Japanese Sterile Egg yolk, Onion, Mayonnaise,</a:t>
            </a:r>
            <a:r>
              <a:rPr lang="en-US" sz="1400" dirty="0">
                <a:latin typeface="Tempus Sans ITC" panose="04020404030D07020202" pitchFamily="82" charset="0"/>
              </a:rPr>
              <a:t> M</a:t>
            </a:r>
            <a:r>
              <a:rPr lang="en-US" altLang="zh-CN" sz="1400" dirty="0">
                <a:latin typeface="Tempus Sans ITC" panose="04020404030D07020202" pitchFamily="82" charset="0"/>
              </a:rPr>
              <a:t>ini Baguette</a:t>
            </a:r>
          </a:p>
          <a:p>
            <a:pPr algn="ctr" defTabSz="457200"/>
            <a:endParaRPr lang="en-US" sz="900" b="1" dirty="0">
              <a:latin typeface="Tempus Sans ITC" panose="04020404030D07020202" pitchFamily="82" charset="0"/>
              <a:ea typeface="+mj-ea"/>
              <a:cs typeface="+mj-cs"/>
            </a:endParaRPr>
          </a:p>
          <a:p>
            <a:pPr algn="ctr" defTabSz="457200"/>
            <a:r>
              <a:rPr lang="zh-CN" altLang="en-US" sz="2000" b="1" dirty="0">
                <a:latin typeface="Tempus Sans ITC" panose="04020404030D07020202" pitchFamily="82" charset="0"/>
              </a:rPr>
              <a:t>汤 </a:t>
            </a:r>
            <a:r>
              <a:rPr lang="en-US" sz="2000" b="1" dirty="0">
                <a:latin typeface="Tempus Sans ITC" panose="04020404030D07020202" pitchFamily="82" charset="0"/>
              </a:rPr>
              <a:t>S</a:t>
            </a:r>
            <a:r>
              <a:rPr lang="en-US" altLang="zh-CN" sz="2000" b="1" dirty="0">
                <a:latin typeface="Tempus Sans ITC" panose="04020404030D07020202" pitchFamily="82" charset="0"/>
              </a:rPr>
              <a:t>oup</a:t>
            </a:r>
            <a:endParaRPr lang="en-US" sz="2000" b="1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zh-CN" altLang="en-US" sz="2000" dirty="0">
                <a:latin typeface="Tempus Sans ITC" panose="04020404030D07020202" pitchFamily="82" charset="0"/>
              </a:rPr>
              <a:t>法式洋葱汤</a:t>
            </a:r>
            <a:endParaRPr lang="en-US" altLang="zh-CN" sz="20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2000" dirty="0">
                <a:latin typeface="Tempus Sans ITC" panose="04020404030D07020202" pitchFamily="82" charset="0"/>
              </a:rPr>
              <a:t>French Onion Soup</a:t>
            </a:r>
          </a:p>
          <a:p>
            <a:pPr algn="ctr" defTabSz="457200"/>
            <a:r>
              <a:rPr lang="zh-CN" altLang="en-US" sz="1400" dirty="0">
                <a:latin typeface="Tempus Sans ITC" panose="04020404030D07020202" pitchFamily="82" charset="0"/>
              </a:rPr>
              <a:t>洋葱</a:t>
            </a:r>
            <a:r>
              <a:rPr lang="en-US" altLang="zh-CN" sz="1400" dirty="0">
                <a:latin typeface="Tempus Sans ITC" panose="04020404030D07020202" pitchFamily="82" charset="0"/>
              </a:rPr>
              <a:t>, </a:t>
            </a:r>
            <a:r>
              <a:rPr lang="zh-CN" altLang="en-US" sz="1400" dirty="0">
                <a:latin typeface="Tempus Sans ITC" panose="04020404030D07020202" pitchFamily="82" charset="0"/>
              </a:rPr>
              <a:t>格鲁耶尔芝士</a:t>
            </a:r>
            <a:r>
              <a:rPr lang="en-US" altLang="zh-CN" sz="1400" dirty="0">
                <a:latin typeface="Tempus Sans ITC" panose="04020404030D07020202" pitchFamily="82" charset="0"/>
              </a:rPr>
              <a:t>, </a:t>
            </a:r>
            <a:r>
              <a:rPr lang="zh-CN" altLang="en-US" sz="1400" dirty="0">
                <a:latin typeface="Tempus Sans ITC" panose="04020404030D07020202" pitchFamily="82" charset="0"/>
              </a:rPr>
              <a:t>砵酒</a:t>
            </a:r>
            <a:r>
              <a:rPr lang="en-US" altLang="zh-CN" sz="1400" dirty="0">
                <a:latin typeface="Tempus Sans ITC" panose="04020404030D07020202" pitchFamily="82" charset="0"/>
              </a:rPr>
              <a:t>, </a:t>
            </a:r>
            <a:r>
              <a:rPr lang="zh-CN" altLang="en-US" sz="1400" dirty="0">
                <a:latin typeface="Tempus Sans ITC" panose="04020404030D07020202" pitchFamily="82" charset="0"/>
              </a:rPr>
              <a:t>百里香</a:t>
            </a:r>
            <a:endParaRPr lang="en-US" altLang="zh-CN" sz="14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1400" dirty="0">
                <a:latin typeface="Tempus Sans ITC" panose="04020404030D07020202" pitchFamily="82" charset="0"/>
              </a:rPr>
              <a:t>Onion, Gruyere  Cheese,, Port Wine, Thyme</a:t>
            </a:r>
          </a:p>
          <a:p>
            <a:pPr algn="ctr" defTabSz="457200"/>
            <a:endParaRPr lang="en-US" sz="900" b="1" dirty="0">
              <a:latin typeface="Tempus Sans ITC" panose="04020404030D07020202" pitchFamily="82" charset="0"/>
              <a:ea typeface="+mj-ea"/>
              <a:cs typeface="+mj-cs"/>
            </a:endParaRPr>
          </a:p>
          <a:p>
            <a:pPr algn="ctr" defTabSz="457200"/>
            <a:r>
              <a:rPr lang="zh-CN" altLang="en-US" sz="2000" b="1" dirty="0">
                <a:latin typeface="Tempus Sans ITC" panose="04020404030D07020202" pitchFamily="82" charset="0"/>
              </a:rPr>
              <a:t>主菜 </a:t>
            </a:r>
            <a:r>
              <a:rPr lang="en-US" sz="2000" b="1" dirty="0">
                <a:latin typeface="Tempus Sans ITC" panose="04020404030D07020202" pitchFamily="82" charset="0"/>
              </a:rPr>
              <a:t>Main Course</a:t>
            </a:r>
          </a:p>
          <a:p>
            <a:pPr algn="ctr" defTabSz="457200"/>
            <a:r>
              <a:rPr lang="zh-CN" altLang="en-US" sz="2000" dirty="0">
                <a:latin typeface="Tempus Sans ITC" panose="04020404030D07020202" pitchFamily="82" charset="0"/>
              </a:rPr>
              <a:t>风味油封鸭腿</a:t>
            </a:r>
            <a:endParaRPr lang="en-US" altLang="zh-CN" sz="20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2000" dirty="0">
                <a:latin typeface="Tempus Sans ITC" panose="04020404030D07020202" pitchFamily="82" charset="0"/>
              </a:rPr>
              <a:t>Flavored Confit de Canard</a:t>
            </a:r>
          </a:p>
          <a:p>
            <a:pPr algn="ctr" defTabSz="457200"/>
            <a:r>
              <a:rPr lang="zh-CN" altLang="en-US" sz="1400" dirty="0">
                <a:latin typeface="Tempus Sans ITC" panose="04020404030D07020202" pitchFamily="82" charset="0"/>
              </a:rPr>
              <a:t>胡桃芝麻生菜清爽沙拉</a:t>
            </a:r>
            <a:endParaRPr lang="en-US" altLang="zh-CN" sz="14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1400" dirty="0">
                <a:latin typeface="Tempus Sans ITC" panose="04020404030D07020202" pitchFamily="82" charset="0"/>
              </a:rPr>
              <a:t>Pecan Arugula Salad</a:t>
            </a:r>
          </a:p>
          <a:p>
            <a:pPr algn="ctr" defTabSz="457200"/>
            <a:endParaRPr lang="en-US" sz="900" b="1" i="1" dirty="0">
              <a:solidFill>
                <a:schemeClr val="bg2">
                  <a:lumMod val="50000"/>
                </a:schemeClr>
              </a:solidFill>
              <a:latin typeface="Tempus Sans ITC" panose="04020404030D07020202" pitchFamily="82" charset="0"/>
            </a:endParaRPr>
          </a:p>
          <a:p>
            <a:pPr algn="ctr" defTabSz="457200"/>
            <a:r>
              <a:rPr lang="zh-CN" altLang="en-US" sz="2000" b="1" dirty="0">
                <a:latin typeface="Tempus Sans ITC" panose="04020404030D07020202" pitchFamily="82" charset="0"/>
              </a:rPr>
              <a:t>甜品 </a:t>
            </a:r>
            <a:r>
              <a:rPr lang="en-US" sz="2000" b="1" dirty="0">
                <a:latin typeface="Tempus Sans ITC" panose="04020404030D07020202" pitchFamily="82" charset="0"/>
              </a:rPr>
              <a:t>D</a:t>
            </a:r>
            <a:r>
              <a:rPr lang="en-US" altLang="zh-CN" sz="2000" b="1" dirty="0">
                <a:latin typeface="Tempus Sans ITC" panose="04020404030D07020202" pitchFamily="82" charset="0"/>
              </a:rPr>
              <a:t>essert</a:t>
            </a:r>
            <a:endParaRPr lang="en-US" sz="2000" b="1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zh-CN" altLang="en-US" sz="2000" dirty="0">
                <a:latin typeface="Tempus Sans ITC" panose="04020404030D07020202" pitchFamily="82" charset="0"/>
              </a:rPr>
              <a:t>夏日清新柠檬挞</a:t>
            </a:r>
            <a:endParaRPr lang="en-US" altLang="zh-CN" sz="20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2000" dirty="0">
                <a:latin typeface="Tempus Sans ITC" panose="04020404030D07020202" pitchFamily="82" charset="0"/>
              </a:rPr>
              <a:t> Summer Refreshing Lemon Tart</a:t>
            </a:r>
          </a:p>
          <a:p>
            <a:pPr algn="ctr" defTabSz="457200"/>
            <a:r>
              <a:rPr lang="zh-CN" altLang="en-US" sz="1400" dirty="0">
                <a:latin typeface="Tempus Sans ITC" panose="04020404030D07020202" pitchFamily="82" charset="0"/>
              </a:rPr>
              <a:t>柠檬香蜂草雪糕</a:t>
            </a:r>
            <a:endParaRPr lang="en-US" altLang="zh-CN" sz="14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1400" dirty="0">
                <a:latin typeface="Tempus Sans ITC" panose="04020404030D07020202" pitchFamily="82" charset="0"/>
              </a:rPr>
              <a:t>Lemon Balm Ice Cream</a:t>
            </a:r>
            <a:endParaRPr lang="en-US" sz="1400" dirty="0">
              <a:latin typeface="Tempus Sans ITC" panose="04020404030D07020202" pitchFamily="82" charset="0"/>
            </a:endParaRPr>
          </a:p>
          <a:p>
            <a:pPr lvl="0" algn="ctr" defTabSz="457200"/>
            <a:endParaRPr lang="en-US" sz="1200" b="1" i="1" dirty="0">
              <a:solidFill>
                <a:schemeClr val="bg2">
                  <a:lumMod val="50000"/>
                </a:schemeClr>
              </a:solidFill>
              <a:latin typeface="Tempus Sans ITC" panose="04020404030D07020202" pitchFamily="82" charset="0"/>
            </a:endParaRPr>
          </a:p>
          <a:p>
            <a:pPr algn="ctr" defTabSz="457200"/>
            <a:r>
              <a:rPr lang="zh-CN" altLang="en-US" sz="1200" dirty="0">
                <a:latin typeface="Tempus Sans ITC" panose="04020404030D07020202" pitchFamily="82" charset="0"/>
              </a:rPr>
              <a:t>澳门元</a:t>
            </a:r>
            <a:r>
              <a:rPr lang="en-US" sz="1200" dirty="0">
                <a:latin typeface="Tempus Sans ITC" panose="04020404030D07020202" pitchFamily="82" charset="0"/>
              </a:rPr>
              <a:t>MOP428 </a:t>
            </a:r>
            <a:r>
              <a:rPr lang="zh-TW" altLang="en-US" sz="1200" dirty="0">
                <a:latin typeface="Tempus Sans ITC" panose="04020404030D07020202" pitchFamily="82" charset="0"/>
              </a:rPr>
              <a:t>位</a:t>
            </a:r>
            <a:r>
              <a:rPr lang="en-US" sz="1200" dirty="0">
                <a:latin typeface="Tempus Sans ITC" panose="04020404030D07020202" pitchFamily="82" charset="0"/>
              </a:rPr>
              <a:t> </a:t>
            </a:r>
          </a:p>
          <a:p>
            <a:pPr algn="ctr" defTabSz="457200"/>
            <a:r>
              <a:rPr lang="en-US" sz="1200" dirty="0">
                <a:latin typeface="Tempus Sans ITC" panose="04020404030D07020202" pitchFamily="82" charset="0"/>
              </a:rPr>
              <a:t>MOP428 Per Person</a:t>
            </a:r>
          </a:p>
          <a:p>
            <a:pPr algn="ctr" defTabSz="457200"/>
            <a:endParaRPr lang="en-US" sz="9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zh-CN" altLang="en-US" sz="2000" b="1" dirty="0">
                <a:latin typeface="Tempus Sans ITC" panose="04020404030D07020202" pitchFamily="82" charset="0"/>
              </a:rPr>
              <a:t>南法</a:t>
            </a:r>
            <a:r>
              <a:rPr lang="zh-CN" altLang="en-US" sz="2000" b="1">
                <a:latin typeface="Tempus Sans ITC" panose="04020404030D07020202" pitchFamily="82" charset="0"/>
              </a:rPr>
              <a:t>葡萄酒品鉴</a:t>
            </a:r>
            <a:endParaRPr lang="en-US" altLang="zh-CN" sz="2000" b="1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sz="2000" b="1" dirty="0">
                <a:latin typeface="Tempus Sans ITC" panose="04020404030D07020202" pitchFamily="82" charset="0"/>
              </a:rPr>
              <a:t>Languedoc Wine Flight Selection</a:t>
            </a:r>
          </a:p>
          <a:p>
            <a:pPr algn="ctr" defTabSz="457200"/>
            <a:endParaRPr lang="en-US" sz="1200" b="1" i="1" dirty="0">
              <a:solidFill>
                <a:schemeClr val="bg2">
                  <a:lumMod val="50000"/>
                </a:schemeClr>
              </a:solidFill>
              <a:latin typeface="Tempus Sans ITC" panose="04020404030D07020202" pitchFamily="82" charset="0"/>
            </a:endParaRPr>
          </a:p>
          <a:p>
            <a:pPr algn="ctr" defTabSz="457200"/>
            <a:r>
              <a:rPr lang="en-US" altLang="zh-CN" sz="1600" dirty="0">
                <a:latin typeface="Tempus Sans ITC" panose="04020404030D07020202" pitchFamily="82" charset="0"/>
              </a:rPr>
              <a:t> </a:t>
            </a:r>
            <a:r>
              <a:rPr lang="fr-FR" altLang="zh-CN" sz="1600" b="1" dirty="0">
                <a:solidFill>
                  <a:schemeClr val="bg2">
                    <a:lumMod val="50000"/>
                  </a:schemeClr>
                </a:solidFill>
                <a:latin typeface="Tempus Sans ITC" panose="04020404030D07020202" pitchFamily="82" charset="0"/>
              </a:rPr>
              <a:t> Domaine Grand Fidèle Origine Blanc 2022 </a:t>
            </a:r>
          </a:p>
          <a:p>
            <a:pPr algn="ctr" defTabSz="457200"/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Tempus Sans ITC" panose="04020404030D07020202" pitchFamily="82" charset="0"/>
              </a:rPr>
              <a:t>Chateau </a:t>
            </a:r>
            <a:r>
              <a:rPr lang="en-US" altLang="zh-CN" sz="1600" b="1" dirty="0" err="1">
                <a:solidFill>
                  <a:schemeClr val="bg2">
                    <a:lumMod val="50000"/>
                  </a:schemeClr>
                </a:solidFill>
                <a:latin typeface="Tempus Sans ITC" panose="04020404030D07020202" pitchFamily="82" charset="0"/>
              </a:rPr>
              <a:t>Cabezac</a:t>
            </a:r>
            <a:r>
              <a:rPr lang="en-US" altLang="zh-CN" sz="1600" b="1" dirty="0">
                <a:solidFill>
                  <a:schemeClr val="bg2">
                    <a:lumMod val="50000"/>
                  </a:schemeClr>
                </a:solidFill>
                <a:latin typeface="Tempus Sans ITC" panose="04020404030D07020202" pitchFamily="82" charset="0"/>
              </a:rPr>
              <a:t> Cuvee Arthur 2017</a:t>
            </a:r>
          </a:p>
          <a:p>
            <a:pPr algn="ctr" defTabSz="457200"/>
            <a:endParaRPr lang="en-US" sz="1200" b="1" i="1" dirty="0">
              <a:solidFill>
                <a:schemeClr val="bg2">
                  <a:lumMod val="50000"/>
                </a:schemeClr>
              </a:solidFill>
              <a:latin typeface="Tempus Sans ITC" panose="04020404030D07020202" pitchFamily="82" charset="0"/>
            </a:endParaRPr>
          </a:p>
          <a:p>
            <a:pPr algn="ctr" defTabSz="457200"/>
            <a:r>
              <a:rPr lang="zh-CN" altLang="en-US" sz="1200" dirty="0">
                <a:latin typeface="Tempus Sans ITC" panose="04020404030D07020202" pitchFamily="82" charset="0"/>
              </a:rPr>
              <a:t>另加澳门元</a:t>
            </a:r>
            <a:r>
              <a:rPr lang="en-US" altLang="zh-CN" sz="1200" dirty="0">
                <a:latin typeface="Tempus Sans ITC" panose="04020404030D07020202" pitchFamily="82" charset="0"/>
              </a:rPr>
              <a:t>180</a:t>
            </a:r>
            <a:endParaRPr lang="en-US" sz="1200" dirty="0">
              <a:latin typeface="Tempus Sans ITC" panose="04020404030D07020202" pitchFamily="82" charset="0"/>
            </a:endParaRPr>
          </a:p>
          <a:p>
            <a:pPr algn="ctr" defTabSz="457200"/>
            <a:r>
              <a:rPr lang="en-US" sz="1200" dirty="0">
                <a:latin typeface="Tempus Sans ITC" panose="04020404030D07020202" pitchFamily="82" charset="0"/>
              </a:rPr>
              <a:t>Additional MOP180 per</a:t>
            </a:r>
            <a:r>
              <a:rPr lang="zh-TW" altLang="en-US" sz="1200" dirty="0">
                <a:latin typeface="Tempus Sans ITC" panose="04020404030D07020202" pitchFamily="82" charset="0"/>
              </a:rPr>
              <a:t> </a:t>
            </a:r>
            <a:r>
              <a:rPr lang="en-US" altLang="zh-TW" sz="1200" dirty="0">
                <a:latin typeface="Tempus Sans ITC" panose="04020404030D07020202" pitchFamily="82" charset="0"/>
              </a:rPr>
              <a:t>person</a:t>
            </a:r>
            <a:endParaRPr lang="en-US" sz="1200" dirty="0">
              <a:latin typeface="Tempus Sans ITC" panose="04020404030D07020202" pitchFamily="8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6F6761-023B-466A-B1C8-EFD73AA97408}"/>
              </a:ext>
            </a:extLst>
          </p:cNvPr>
          <p:cNvSpPr/>
          <p:nvPr/>
        </p:nvSpPr>
        <p:spPr>
          <a:xfrm>
            <a:off x="-495300" y="11389970"/>
            <a:ext cx="10591800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900" dirty="0">
                <a:latin typeface="Microsoft Himalaya" panose="01010100010101010101" pitchFamily="2" charset="0"/>
                <a:ea typeface="Microsoft JhengHei" panose="020B0604030504040204" pitchFamily="34" charset="-120"/>
                <a:cs typeface="Microsoft Himalaya" panose="01010100010101010101" pitchFamily="2" charset="0"/>
              </a:rPr>
              <a:t>酒精浓度达</a:t>
            </a:r>
            <a:r>
              <a:rPr lang="en-US" sz="900" dirty="0">
                <a:latin typeface="Microsoft Himalaya" panose="01010100010101010101" pitchFamily="2" charset="0"/>
                <a:ea typeface="Microsoft JhengHei" panose="020B0604030504040204" pitchFamily="34" charset="-120"/>
                <a:cs typeface="Microsoft Himalaya" panose="01010100010101010101" pitchFamily="2" charset="0"/>
              </a:rPr>
              <a:t>1.2%</a:t>
            </a:r>
            <a:r>
              <a:rPr lang="zh-CN" altLang="en-US" sz="900" dirty="0">
                <a:latin typeface="Microsoft Himalaya" panose="01010100010101010101" pitchFamily="2" charset="0"/>
                <a:ea typeface="Microsoft JhengHei" panose="020B0604030504040204" pitchFamily="34" charset="-120"/>
                <a:cs typeface="Microsoft Himalaya" panose="01010100010101010101" pitchFamily="2" charset="0"/>
              </a:rPr>
              <a:t>以上。过量饮酒危害健康。禁止向未满十八岁人士销售或提供酒精饮料</a:t>
            </a:r>
            <a:endParaRPr lang="en-US" altLang="zh-CN" sz="900" dirty="0">
              <a:latin typeface="Microsoft Himalaya" panose="01010100010101010101" pitchFamily="2" charset="0"/>
              <a:ea typeface="Microsoft JhengHei" panose="020B0604030504040204" pitchFamily="34" charset="-120"/>
              <a:cs typeface="Microsoft Himalaya" panose="01010100010101010101" pitchFamily="2" charset="0"/>
            </a:endParaRPr>
          </a:p>
          <a:p>
            <a:pPr algn="ctr"/>
            <a:r>
              <a:rPr lang="en-US" sz="1000" dirty="0">
                <a:latin typeface="Tempus Sans ITC" panose="04020404030D07020202" pitchFamily="82" charset="0"/>
              </a:rPr>
              <a:t>ABV1.2%or above. Excessive drinking of alcoholic beverages is harmful to health</a:t>
            </a:r>
          </a:p>
          <a:p>
            <a:pPr algn="ctr"/>
            <a:r>
              <a:rPr lang="en-US" sz="1000" dirty="0">
                <a:latin typeface="Tempus Sans ITC" panose="04020404030D07020202" pitchFamily="82" charset="0"/>
              </a:rPr>
              <a:t>The sale or supply of alcoholic beverages to anyone under t the age of 18 is prohibited</a:t>
            </a:r>
          </a:p>
          <a:p>
            <a:pPr algn="ctr"/>
            <a:r>
              <a:rPr lang="zh-CN" alt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所有价格均以澳门币计算，并</a:t>
            </a:r>
            <a:r>
              <a:rPr lang="zh-CN" alt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Himalaya" panose="01010100010101010101" pitchFamily="2" charset="0"/>
              </a:rPr>
              <a:t>附加</a:t>
            </a:r>
            <a:r>
              <a:rPr lang="en-US" altLang="zh-CN" sz="9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Himalaya" panose="01010100010101010101" pitchFamily="2" charset="0"/>
              </a:rPr>
              <a:t>10</a:t>
            </a:r>
            <a:r>
              <a:rPr 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Himalaya" panose="01010100010101010101" pitchFamily="2" charset="0"/>
              </a:rPr>
              <a:t>%</a:t>
            </a:r>
            <a:r>
              <a:rPr lang="zh-CN" alt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Himalaya" panose="01010100010101010101" pitchFamily="2" charset="0"/>
              </a:rPr>
              <a:t>服务费。</a:t>
            </a:r>
            <a:r>
              <a:rPr lang="zh-CN" altLang="en-US" sz="900" dirty="0">
                <a:latin typeface="Microsoft Himalaya" panose="01010100010101010101" pitchFamily="2" charset="0"/>
                <a:ea typeface="Microsoft JhengHei" panose="020B0604030504040204" pitchFamily="34" charset="-120"/>
                <a:cs typeface="Microsoft Himalaya" panose="01010100010101010101" pitchFamily="2" charset="0"/>
              </a:rPr>
              <a:t>如对任何食物有过敏反应，请于点餐前通知服务团队</a:t>
            </a:r>
            <a:br>
              <a:rPr lang="en-US" sz="900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Himalaya" panose="01010100010101010101" pitchFamily="2" charset="0"/>
              </a:rPr>
            </a:br>
            <a:r>
              <a:rPr lang="en-US" sz="1000" dirty="0">
                <a:latin typeface="Tempus Sans ITC" panose="04020404030D07020202" pitchFamily="82" charset="0"/>
                <a:ea typeface="Microsoft Himalaya" panose="01010100010101010101" pitchFamily="2" charset="0"/>
                <a:cs typeface="Microsoft Himalaya" panose="01010100010101010101" pitchFamily="2" charset="0"/>
              </a:rPr>
              <a:t>All prices are in MOP and are </a:t>
            </a:r>
            <a:r>
              <a:rPr lang="en-US" sz="1000" dirty="0">
                <a:latin typeface="Tempus Sans ITC" panose="04020404030D07020202" pitchFamily="82" charset="0"/>
              </a:rPr>
              <a:t>subject to a 10% service charge. Please inform us of any food allergy or dietary requirements prior to ordering</a:t>
            </a:r>
            <a:br>
              <a:rPr lang="en-US" sz="1050" dirty="0">
                <a:latin typeface="Tempus Sans ITC" panose="04020404030D07020202" pitchFamily="82" charset="0"/>
              </a:rPr>
            </a:br>
            <a:br>
              <a:rPr lang="en-US" sz="1050" dirty="0">
                <a:latin typeface="Tempus Sans ITC" panose="04020404030D07020202" pitchFamily="82" charset="0"/>
              </a:rPr>
            </a:b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9287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993883C3471BBA44AC4D465EF49E1578" ma:contentTypeVersion="21" ma:contentTypeDescription="新建文档。" ma:contentTypeScope="" ma:versionID="e7f14d3d7975cb94676b5c01f810ea30">
  <xsd:schema xmlns:xsd="http://www.w3.org/2001/XMLSchema" xmlns:xs="http://www.w3.org/2001/XMLSchema" xmlns:p="http://schemas.microsoft.com/office/2006/metadata/properties" xmlns:ns2="06f7e739-42ef-4b73-ab86-c421e5dc2c8f" xmlns:ns3="31c0288a-0808-48fe-b422-4c56bb0febb6" targetNamespace="http://schemas.microsoft.com/office/2006/metadata/properties" ma:root="true" ma:fieldsID="d279a6a4440df8b495824c4f6e0049fd" ns2:_="" ns3:_="">
    <xsd:import namespace="06f7e739-42ef-4b73-ab86-c421e5dc2c8f"/>
    <xsd:import namespace="31c0288a-0808-48fe-b422-4c56bb0feb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7e739-42ef-4b73-ab86-c421e5dc2c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图像标记" ma:readOnly="false" ma:fieldId="{5cf76f15-5ced-4ddc-b409-7134ff3c332f}" ma:taxonomyMulti="true" ma:sspId="0802c0ce-62fd-4fe8-aff5-375d8031bd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c0288a-0808-48fe-b422-4c56bb0febb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享对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享对象详细信息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3a8dff9-9f35-4d56-94f4-1d24ea91dafc}" ma:internalName="TaxCatchAll" ma:showField="CatchAllData" ma:web="31c0288a-0808-48fe-b422-4c56bb0feb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CB9A2C-BAF1-4508-9AB7-92DD848F7E1E}"/>
</file>

<file path=customXml/itemProps2.xml><?xml version="1.0" encoding="utf-8"?>
<ds:datastoreItem xmlns:ds="http://schemas.openxmlformats.org/officeDocument/2006/customXml" ds:itemID="{1765C8FD-1416-47BE-B754-C522006743E5}"/>
</file>

<file path=docProps/app.xml><?xml version="1.0" encoding="utf-8"?>
<Properties xmlns="http://schemas.openxmlformats.org/officeDocument/2006/extended-properties" xmlns:vt="http://schemas.openxmlformats.org/officeDocument/2006/docPropsVTypes">
  <TotalTime>4674</TotalTime>
  <Words>267</Words>
  <Application>Microsoft Office PowerPoint</Application>
  <PresentationFormat>A3 Paper (297x420 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Microsoft JhengHei</vt:lpstr>
      <vt:lpstr>新細明體</vt:lpstr>
      <vt:lpstr>宋体</vt:lpstr>
      <vt:lpstr>Arial</vt:lpstr>
      <vt:lpstr>Calibri</vt:lpstr>
      <vt:lpstr>Microsoft Himalaya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Annabella Kuok (Corp-ResortMkgSvc)</dc:creator>
  <cp:lastModifiedBy>Mariann Wu (F&amp;B)</cp:lastModifiedBy>
  <cp:revision>416</cp:revision>
  <cp:lastPrinted>2024-04-28T12:57:01Z</cp:lastPrinted>
  <dcterms:created xsi:type="dcterms:W3CDTF">2006-08-16T00:00:00Z</dcterms:created>
  <dcterms:modified xsi:type="dcterms:W3CDTF">2024-04-29T08:52:48Z</dcterms:modified>
</cp:coreProperties>
</file>